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sldIdLst>
    <p:sldId id="1370" r:id="rId2"/>
    <p:sldId id="1402" r:id="rId3"/>
    <p:sldId id="1403" r:id="rId4"/>
    <p:sldId id="1404" r:id="rId5"/>
    <p:sldId id="1450" r:id="rId6"/>
    <p:sldId id="1458" r:id="rId7"/>
    <p:sldId id="1451" r:id="rId8"/>
    <p:sldId id="1452" r:id="rId9"/>
    <p:sldId id="1455" r:id="rId10"/>
    <p:sldId id="1459" r:id="rId11"/>
    <p:sldId id="1454" r:id="rId12"/>
    <p:sldId id="1456" r:id="rId13"/>
    <p:sldId id="1460" r:id="rId14"/>
    <p:sldId id="1461" r:id="rId15"/>
    <p:sldId id="1462" r:id="rId16"/>
    <p:sldId id="1463" r:id="rId17"/>
    <p:sldId id="1464" r:id="rId18"/>
    <p:sldId id="1470" r:id="rId19"/>
    <p:sldId id="1469" r:id="rId20"/>
    <p:sldId id="1438" r:id="rId21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38B"/>
    <a:srgbClr val="D828B6"/>
    <a:srgbClr val="0000FF"/>
    <a:srgbClr val="006633"/>
    <a:srgbClr val="CC0099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41" autoAdjust="0"/>
  </p:normalViewPr>
  <p:slideViewPr>
    <p:cSldViewPr>
      <p:cViewPr varScale="1">
        <p:scale>
          <a:sx n="94" d="100"/>
          <a:sy n="94" d="100"/>
        </p:scale>
        <p:origin x="528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10363200" cy="15208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37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600" dirty="0" smtClean="0">
                <a:latin typeface="Arial" pitchFamily="34" charset="0"/>
              </a:rPr>
              <a:t>All materials copyright UMBC</a:t>
            </a:r>
            <a:r>
              <a:rPr lang="en-US" altLang="en-US" sz="1600" baseline="0" dirty="0" smtClean="0">
                <a:latin typeface="Arial" pitchFamily="34" charset="0"/>
              </a:rPr>
              <a:t> and</a:t>
            </a:r>
            <a:r>
              <a:rPr lang="en-US" altLang="en-US" sz="1600" dirty="0" smtClean="0">
                <a:latin typeface="Arial" pitchFamily="34" charset="0"/>
              </a:rPr>
              <a:t> Dr. Katherine Gibson unless otherwise noted</a:t>
            </a:r>
            <a:endParaRPr lang="en-US" altLang="en-US" sz="1600" dirty="0">
              <a:latin typeface="Arial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426</a:t>
            </a:r>
            <a:br>
              <a:rPr lang="en-US" dirty="0"/>
            </a:br>
            <a:r>
              <a:rPr lang="en-US" dirty="0"/>
              <a:t>Principles of Computer Security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Malware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APT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APT groups are often funded by a specific country</a:t>
            </a:r>
          </a:p>
          <a:p>
            <a:pPr lvl="1"/>
            <a:r>
              <a:rPr lang="en-US" dirty="0" smtClean="0"/>
              <a:t>Countries do not normally admit to this</a:t>
            </a:r>
          </a:p>
          <a:p>
            <a:pPr lvl="1"/>
            <a:r>
              <a:rPr lang="en-US" dirty="0" smtClean="0"/>
              <a:t>Makes more sense to keep details and information secret</a:t>
            </a:r>
          </a:p>
          <a:p>
            <a:pPr lvl="2"/>
            <a:r>
              <a:rPr lang="en-US" sz="2400" dirty="0" smtClean="0"/>
              <a:t>“Effective” security through obscurity</a:t>
            </a:r>
          </a:p>
          <a:p>
            <a:pPr lvl="2"/>
            <a:r>
              <a:rPr lang="en-US" sz="2400" dirty="0" smtClean="0"/>
              <a:t>(Really, just temporary)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End goal varies based on the target</a:t>
            </a:r>
          </a:p>
          <a:p>
            <a:pPr lvl="1"/>
            <a:r>
              <a:rPr lang="en-US" dirty="0" smtClean="0"/>
              <a:t>Information, influence, money, large amounts of personal data</a:t>
            </a:r>
          </a:p>
        </p:txBody>
      </p:sp>
    </p:spTree>
    <p:extLst>
      <p:ext uri="{BB962C8B-B14F-4D97-AF65-F5344CB8AC3E}">
        <p14:creationId xmlns:p14="http://schemas.microsoft.com/office/powerpoint/2010/main" val="90486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Cybercriminals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skill level than script kiddies, less </a:t>
            </a:r>
            <a:br>
              <a:rPr lang="en-US" dirty="0" smtClean="0"/>
            </a:br>
            <a:r>
              <a:rPr lang="en-US" dirty="0" smtClean="0"/>
              <a:t>organized and well-funded than APT groups</a:t>
            </a:r>
          </a:p>
          <a:p>
            <a:pPr lvl="1"/>
            <a:r>
              <a:rPr lang="en-US" dirty="0" smtClean="0"/>
              <a:t>Essentially anything that’s not the other two</a:t>
            </a:r>
          </a:p>
          <a:p>
            <a:pPr lvl="1"/>
            <a:endParaRPr lang="en-US" dirty="0"/>
          </a:p>
          <a:p>
            <a:r>
              <a:rPr lang="en-US" dirty="0" smtClean="0"/>
              <a:t>May work alone or in groups</a:t>
            </a:r>
          </a:p>
          <a:p>
            <a:endParaRPr lang="en-US" dirty="0"/>
          </a:p>
          <a:p>
            <a:r>
              <a:rPr lang="en-US" dirty="0" smtClean="0"/>
              <a:t>End goal is generally money</a:t>
            </a:r>
          </a:p>
          <a:p>
            <a:pPr lvl="1"/>
            <a:r>
              <a:rPr lang="en-US" dirty="0" smtClean="0"/>
              <a:t>Either directly (scams, hacking financial institutions) or indirectly (planting ransomware, selling access to created botnets)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00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Attempting Attribution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27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658600" cy="1017587"/>
          </a:xfrm>
        </p:spPr>
        <p:txBody>
          <a:bodyPr/>
          <a:lstStyle/>
          <a:p>
            <a:r>
              <a:rPr lang="en-US" dirty="0" smtClean="0"/>
              <a:t>TTP (Tactics, Techniques, and Procedures)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Analyzing the information on how attacks are managed and accomplished to try to identify the group(s) responsible</a:t>
            </a:r>
          </a:p>
          <a:p>
            <a:endParaRPr lang="en-US" dirty="0"/>
          </a:p>
          <a:p>
            <a:r>
              <a:rPr lang="en-US" dirty="0" smtClean="0"/>
              <a:t>Some examples of TTPs:</a:t>
            </a:r>
          </a:p>
          <a:p>
            <a:pPr lvl="1"/>
            <a:r>
              <a:rPr lang="en-US" dirty="0"/>
              <a:t>What </a:t>
            </a:r>
            <a:r>
              <a:rPr lang="en-US" dirty="0" smtClean="0"/>
              <a:t>were </a:t>
            </a:r>
            <a:r>
              <a:rPr lang="en-US" dirty="0"/>
              <a:t>the tactics/techniques are used in the attack?</a:t>
            </a:r>
          </a:p>
          <a:p>
            <a:pPr lvl="1"/>
            <a:r>
              <a:rPr lang="en-US" dirty="0" smtClean="0"/>
              <a:t>How was information gathered prior to attack being carried out?</a:t>
            </a:r>
          </a:p>
          <a:p>
            <a:pPr lvl="1"/>
            <a:r>
              <a:rPr lang="en-US" dirty="0" smtClean="0"/>
              <a:t>How was the payload delivered?</a:t>
            </a:r>
          </a:p>
          <a:p>
            <a:pPr lvl="1"/>
            <a:r>
              <a:rPr lang="en-US" dirty="0" smtClean="0"/>
              <a:t>What was the timeline for the attack?</a:t>
            </a:r>
          </a:p>
          <a:p>
            <a:pPr lvl="1"/>
            <a:r>
              <a:rPr lang="en-US" dirty="0" smtClean="0"/>
              <a:t>What was the target’s type?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08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IOC (Indicators of Compromise)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evidence left behind to identify the group(s) responsible</a:t>
            </a:r>
          </a:p>
          <a:p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Exact malware used by group (might have been seen before)</a:t>
            </a:r>
          </a:p>
          <a:p>
            <a:pPr lvl="1"/>
            <a:r>
              <a:rPr lang="en-US" dirty="0" smtClean="0"/>
              <a:t>Infrastructure used for attack</a:t>
            </a:r>
          </a:p>
          <a:p>
            <a:pPr lvl="2"/>
            <a:r>
              <a:rPr lang="en-US" dirty="0" smtClean="0"/>
              <a:t>IP addresses, domain names, etc.</a:t>
            </a:r>
          </a:p>
          <a:p>
            <a:pPr lvl="1"/>
            <a:r>
              <a:rPr lang="en-US" dirty="0" smtClean="0"/>
              <a:t>URLs/domain names of botnet Command &amp; Control servers</a:t>
            </a:r>
          </a:p>
          <a:p>
            <a:pPr lvl="1"/>
            <a:r>
              <a:rPr lang="en-US" dirty="0" smtClean="0"/>
              <a:t>Metadata about the above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9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 of Attribution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with this information, can be difficult to attribute attacks</a:t>
            </a:r>
          </a:p>
          <a:p>
            <a:pPr lvl="1"/>
            <a:r>
              <a:rPr lang="en-US" dirty="0" smtClean="0"/>
              <a:t>Evidence is often ambiguous, or even contradictory</a:t>
            </a:r>
          </a:p>
          <a:p>
            <a:pPr lvl="1"/>
            <a:r>
              <a:rPr lang="en-US" dirty="0" smtClean="0"/>
              <a:t>Who the target can also be a factor in attribution</a:t>
            </a:r>
          </a:p>
          <a:p>
            <a:pPr lvl="1"/>
            <a:endParaRPr lang="en-US" dirty="0"/>
          </a:p>
          <a:p>
            <a:r>
              <a:rPr lang="en-US" dirty="0" smtClean="0"/>
              <a:t>Possibility of false attribution can also be a problem</a:t>
            </a:r>
          </a:p>
          <a:p>
            <a:pPr lvl="1"/>
            <a:r>
              <a:rPr lang="en-US" sz="2800" dirty="0"/>
              <a:t>Some </a:t>
            </a:r>
            <a:r>
              <a:rPr lang="en-US" sz="2800" dirty="0" smtClean="0"/>
              <a:t>groups deliberately </a:t>
            </a:r>
            <a:r>
              <a:rPr lang="en-US" sz="2800" dirty="0"/>
              <a:t>leave </a:t>
            </a:r>
            <a:r>
              <a:rPr lang="en-US" sz="2800" dirty="0" smtClean="0"/>
              <a:t>“fingerprints” after their </a:t>
            </a:r>
            <a:r>
              <a:rPr lang="en-US" sz="2800" dirty="0"/>
              <a:t>attack</a:t>
            </a:r>
          </a:p>
          <a:p>
            <a:pPr lvl="2"/>
            <a:r>
              <a:rPr lang="en-US" sz="2400" dirty="0" smtClean="0"/>
              <a:t>These fingerprints may be deliberate false flags</a:t>
            </a:r>
          </a:p>
          <a:p>
            <a:pPr lvl="1"/>
            <a:r>
              <a:rPr lang="en-US" dirty="0" smtClean="0"/>
              <a:t>If incorrect, groups may offer evidence to the contrary</a:t>
            </a:r>
          </a:p>
          <a:p>
            <a:pPr lvl="2"/>
            <a:r>
              <a:rPr lang="en-US" sz="2400" dirty="0" smtClean="0"/>
              <a:t>“Fake news”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26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Actor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28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APT 1 (“Comment Crew”)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2"/>
            <a:ext cx="11353800" cy="4604544"/>
          </a:xfrm>
        </p:spPr>
        <p:txBody>
          <a:bodyPr/>
          <a:lstStyle/>
          <a:p>
            <a:r>
              <a:rPr lang="en-US" dirty="0" smtClean="0"/>
              <a:t>Exposed in 2013 as being formed of a military group from China</a:t>
            </a:r>
          </a:p>
          <a:p>
            <a:pPr lvl="1"/>
            <a:r>
              <a:rPr lang="en-US" dirty="0" smtClean="0"/>
              <a:t>People’s Liberation Army Unit 61398</a:t>
            </a:r>
          </a:p>
          <a:p>
            <a:pPr lvl="1"/>
            <a:endParaRPr lang="en-US" dirty="0"/>
          </a:p>
          <a:p>
            <a:r>
              <a:rPr lang="en-US" dirty="0" smtClean="0"/>
              <a:t>Has stolen massive amounts of data from organizations</a:t>
            </a:r>
          </a:p>
          <a:p>
            <a:pPr lvl="1"/>
            <a:r>
              <a:rPr lang="en-US" dirty="0" smtClean="0"/>
              <a:t>Hundreds of terabytes</a:t>
            </a:r>
          </a:p>
          <a:p>
            <a:pPr lvl="1"/>
            <a:r>
              <a:rPr lang="en-US" dirty="0" smtClean="0"/>
              <a:t>Data includes blueprints, proprietary processes, and contact lists</a:t>
            </a:r>
          </a:p>
          <a:p>
            <a:pPr lvl="1"/>
            <a:r>
              <a:rPr lang="en-US" dirty="0" smtClean="0"/>
              <a:t>Focus on English-speaking countries</a:t>
            </a:r>
          </a:p>
          <a:p>
            <a:r>
              <a:rPr lang="en-US" dirty="0" smtClean="0"/>
              <a:t>Maintain access to systems for nearly a year on average, continually revisiting and stealing additional data</a:t>
            </a:r>
          </a:p>
          <a:p>
            <a:pPr lvl="1"/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15824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</a:t>
            </a:r>
            <a:r>
              <a:rPr lang="en-US" altLang="en-US" dirty="0">
                <a:latin typeface="Arial" pitchFamily="34" charset="0"/>
              </a:rPr>
              <a:t>https://www.fireeye.com/current-threats/apt-groups.html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85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APT 28 (“Fancy Bear”)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2"/>
            <a:ext cx="11195051" cy="4604544"/>
          </a:xfrm>
        </p:spPr>
        <p:txBody>
          <a:bodyPr/>
          <a:lstStyle/>
          <a:p>
            <a:r>
              <a:rPr lang="en-US" dirty="0" smtClean="0"/>
              <a:t>Likely associated with the Russian government</a:t>
            </a:r>
          </a:p>
          <a:p>
            <a:pPr lvl="1"/>
            <a:r>
              <a:rPr lang="en-US" dirty="0" smtClean="0"/>
              <a:t>US Special Counsel believes it is two GRU units</a:t>
            </a:r>
          </a:p>
          <a:p>
            <a:pPr lvl="1"/>
            <a:r>
              <a:rPr lang="en-US" dirty="0" smtClean="0"/>
              <a:t>GRU is Russia’s military intelligence agency</a:t>
            </a:r>
          </a:p>
          <a:p>
            <a:pPr lvl="3"/>
            <a:endParaRPr lang="en-US" dirty="0"/>
          </a:p>
          <a:p>
            <a:r>
              <a:rPr lang="en-US" dirty="0" smtClean="0"/>
              <a:t>Partially responsible for the DNC hack in early 2016</a:t>
            </a:r>
          </a:p>
          <a:p>
            <a:r>
              <a:rPr lang="en-US" dirty="0" smtClean="0"/>
              <a:t>Also attacked 2017 elections in France and Germany</a:t>
            </a:r>
          </a:p>
          <a:p>
            <a:endParaRPr lang="en-US" dirty="0"/>
          </a:p>
          <a:p>
            <a:r>
              <a:rPr lang="en-US" dirty="0" smtClean="0"/>
              <a:t>Main goal seems to be political influence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15824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</a:t>
            </a:r>
            <a:r>
              <a:rPr lang="en-US" altLang="en-US" dirty="0">
                <a:latin typeface="Arial" pitchFamily="34" charset="0"/>
              </a:rPr>
              <a:t>https://www.fireeye.com/current-threats/apt-groups.html and https://en.wikipedia.org/wiki/Fancy_Bear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98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Security Tidbit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Yesterday, the creators of the </a:t>
            </a:r>
            <a:r>
              <a:rPr lang="en-US" dirty="0" err="1" smtClean="0"/>
              <a:t>Mirai</a:t>
            </a:r>
            <a:r>
              <a:rPr lang="en-US" dirty="0" smtClean="0"/>
              <a:t> botnet were </a:t>
            </a:r>
            <a:br>
              <a:rPr lang="en-US" dirty="0" smtClean="0"/>
            </a:br>
            <a:r>
              <a:rPr lang="en-US" dirty="0" smtClean="0"/>
              <a:t>sentenced to probation (instead of jail time)</a:t>
            </a:r>
          </a:p>
          <a:p>
            <a:pPr lvl="1"/>
            <a:r>
              <a:rPr lang="en-US" dirty="0" smtClean="0"/>
              <a:t>Provided “extraordinary cooperation” with the government</a:t>
            </a:r>
          </a:p>
          <a:p>
            <a:pPr lvl="1"/>
            <a:endParaRPr lang="en-US" dirty="0"/>
          </a:p>
          <a:p>
            <a:r>
              <a:rPr lang="en-US" dirty="0" err="1" smtClean="0"/>
              <a:t>Mirai</a:t>
            </a:r>
            <a:r>
              <a:rPr lang="en-US" dirty="0" smtClean="0"/>
              <a:t> infects and takes over things like routers and DVRs</a:t>
            </a:r>
          </a:p>
          <a:p>
            <a:pPr lvl="1"/>
            <a:r>
              <a:rPr lang="en-US" dirty="0" smtClean="0"/>
              <a:t>Then uses them in large-scale botnet attacks like DDoS</a:t>
            </a:r>
          </a:p>
          <a:p>
            <a:pPr lvl="1"/>
            <a:r>
              <a:rPr lang="en-US" dirty="0" smtClean="0"/>
              <a:t>Creators rented out “slices” of the botnet to other cybercriminals</a:t>
            </a:r>
          </a:p>
          <a:p>
            <a:r>
              <a:rPr lang="en-US" dirty="0" smtClean="0"/>
              <a:t>Released the code in an attempt to obscure their authorship</a:t>
            </a:r>
          </a:p>
          <a:p>
            <a:pPr lvl="1"/>
            <a:r>
              <a:rPr lang="en-US" dirty="0" smtClean="0"/>
              <a:t>Copied by others, and used to cause even more damage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15824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</a:t>
            </a:r>
            <a:r>
              <a:rPr lang="en-US" altLang="en-US" dirty="0">
                <a:latin typeface="Arial" pitchFamily="34" charset="0"/>
              </a:rPr>
              <a:t>https://krebsonsecurity.com/2018/09/mirai-botnet-authors-avoid-jail-time/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04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Defenses against stack overflow attacks</a:t>
            </a:r>
          </a:p>
          <a:p>
            <a:pPr lvl="1"/>
            <a:r>
              <a:rPr lang="en-US" dirty="0"/>
              <a:t>ASLR</a:t>
            </a:r>
          </a:p>
          <a:p>
            <a:pPr lvl="1"/>
            <a:r>
              <a:rPr lang="en-US" dirty="0"/>
              <a:t>Stack canaries</a:t>
            </a:r>
          </a:p>
          <a:p>
            <a:pPr lvl="1"/>
            <a:r>
              <a:rPr lang="en-US" dirty="0"/>
              <a:t>Preventing stack execution</a:t>
            </a:r>
          </a:p>
          <a:p>
            <a:endParaRPr lang="en-US" dirty="0"/>
          </a:p>
          <a:p>
            <a:r>
              <a:rPr lang="en-US" dirty="0"/>
              <a:t>Buffer overflow variations</a:t>
            </a:r>
          </a:p>
          <a:p>
            <a:pPr lvl="1"/>
            <a:r>
              <a:rPr lang="en-US" dirty="0"/>
              <a:t>return-to-</a:t>
            </a:r>
            <a:r>
              <a:rPr lang="en-US" dirty="0" err="1"/>
              <a:t>libc</a:t>
            </a:r>
            <a:endParaRPr lang="en-US" dirty="0"/>
          </a:p>
          <a:p>
            <a:pPr lvl="1"/>
            <a:r>
              <a:rPr lang="en-US" dirty="0"/>
              <a:t>Return-oriented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67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</a:t>
            </a:r>
            <a:r>
              <a:rPr lang="en-US" dirty="0" smtClean="0"/>
              <a:t>1 and Paper 1 </a:t>
            </a:r>
            <a:r>
              <a:rPr lang="en-US" dirty="0" smtClean="0"/>
              <a:t>are out on Blackboard now</a:t>
            </a:r>
            <a:endParaRPr lang="en-US" dirty="0" smtClean="0"/>
          </a:p>
          <a:p>
            <a:pPr lvl="1"/>
            <a:r>
              <a:rPr lang="en-US" dirty="0" smtClean="0"/>
              <a:t>Both are due at midnight on Wednesday, September 26th</a:t>
            </a:r>
            <a:endParaRPr lang="en-US" dirty="0" smtClean="0"/>
          </a:p>
          <a:p>
            <a:pPr lvl="1"/>
            <a:r>
              <a:rPr lang="en-US" dirty="0" smtClean="0"/>
              <a:t>Paper must be completed in groups of 2 or 3 (no singles)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Website is up-to-date on lectures and code</a:t>
            </a:r>
          </a:p>
          <a:p>
            <a:pPr lvl="1"/>
            <a:r>
              <a:rPr lang="en-US" dirty="0" smtClean="0"/>
              <a:t>Still working on the schedule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2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25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Malware</a:t>
            </a:r>
          </a:p>
          <a:p>
            <a:endParaRPr lang="en-US" dirty="0"/>
          </a:p>
          <a:p>
            <a:r>
              <a:rPr lang="en-US" dirty="0" smtClean="0"/>
              <a:t>Threat actors</a:t>
            </a:r>
          </a:p>
          <a:p>
            <a:pPr lvl="1"/>
            <a:r>
              <a:rPr lang="en-US" dirty="0" smtClean="0"/>
              <a:t>APT groups and others</a:t>
            </a:r>
          </a:p>
          <a:p>
            <a:pPr lvl="1"/>
            <a:endParaRPr lang="en-US" dirty="0"/>
          </a:p>
          <a:p>
            <a:r>
              <a:rPr lang="en-US" dirty="0" smtClean="0"/>
              <a:t>Attribution</a:t>
            </a:r>
          </a:p>
          <a:p>
            <a:endParaRPr lang="en-US" dirty="0"/>
          </a:p>
          <a:p>
            <a:r>
              <a:rPr lang="en-US" dirty="0" smtClean="0"/>
              <a:t>Threat actor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83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Hack Systems?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 overflow attacks can let us gain control of a system (among other things), but what do you do with them?</a:t>
            </a:r>
          </a:p>
          <a:p>
            <a:endParaRPr lang="en-US" dirty="0"/>
          </a:p>
          <a:p>
            <a:r>
              <a:rPr lang="en-US" dirty="0" smtClean="0"/>
              <a:t>What is the end goal?</a:t>
            </a:r>
          </a:p>
          <a:p>
            <a:pPr lvl="1"/>
            <a:r>
              <a:rPr lang="en-US" dirty="0" smtClean="0"/>
              <a:t>Notoriety</a:t>
            </a:r>
          </a:p>
          <a:p>
            <a:pPr lvl="1"/>
            <a:r>
              <a:rPr lang="en-US" dirty="0" smtClean="0"/>
              <a:t>Money</a:t>
            </a:r>
          </a:p>
          <a:p>
            <a:pPr lvl="1"/>
            <a:r>
              <a:rPr lang="en-US" dirty="0" smtClean="0"/>
              <a:t>LOTS of money</a:t>
            </a:r>
          </a:p>
          <a:p>
            <a:pPr lvl="1"/>
            <a:r>
              <a:rPr lang="en-US" dirty="0" smtClean="0"/>
              <a:t>Political influence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23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for “malicious software”</a:t>
            </a:r>
          </a:p>
          <a:p>
            <a:pPr lvl="1"/>
            <a:r>
              <a:rPr lang="en-US" dirty="0" smtClean="0"/>
              <a:t>May attack applications, editors/compilers, or kernel level</a:t>
            </a:r>
          </a:p>
          <a:p>
            <a:pPr lvl="1"/>
            <a:r>
              <a:rPr lang="en-US" dirty="0" smtClean="0"/>
              <a:t>Often delivered through compromised websites or spam emails</a:t>
            </a:r>
          </a:p>
          <a:p>
            <a:pPr lvl="3"/>
            <a:endParaRPr lang="en-US" dirty="0"/>
          </a:p>
          <a:p>
            <a:r>
              <a:rPr lang="en-US" dirty="0" smtClean="0"/>
              <a:t>May be silent, logging keystrokes (</a:t>
            </a:r>
            <a:r>
              <a:rPr lang="en-US" i="1" dirty="0" smtClean="0"/>
              <a:t>e.g.</a:t>
            </a:r>
            <a:r>
              <a:rPr lang="en-US" dirty="0" smtClean="0"/>
              <a:t>, passwords)</a:t>
            </a:r>
          </a:p>
          <a:p>
            <a:r>
              <a:rPr lang="en-US" dirty="0" smtClean="0"/>
              <a:t>May be annoying, constantly popping up advertisements</a:t>
            </a:r>
          </a:p>
          <a:p>
            <a:r>
              <a:rPr lang="en-US" dirty="0" smtClean="0"/>
              <a:t>May be disruptive, disallowing use of certain programs or parts of the system</a:t>
            </a:r>
          </a:p>
          <a:p>
            <a:r>
              <a:rPr lang="en-US" dirty="0" smtClean="0"/>
              <a:t>May be exploitative, using cycles or sending mass emails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65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8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“Script Kiddies”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Largely unskilled</a:t>
            </a:r>
          </a:p>
          <a:p>
            <a:pPr lvl="1"/>
            <a:r>
              <a:rPr lang="en-US" dirty="0" smtClean="0"/>
              <a:t>Not necessarily young, despite the name</a:t>
            </a:r>
          </a:p>
          <a:p>
            <a:r>
              <a:rPr lang="en-US" dirty="0" smtClean="0"/>
              <a:t>Use scripts and code created by others</a:t>
            </a:r>
          </a:p>
          <a:p>
            <a:pPr lvl="1"/>
            <a:endParaRPr lang="en-US" dirty="0"/>
          </a:p>
          <a:p>
            <a:r>
              <a:rPr lang="en-US" dirty="0" smtClean="0"/>
              <a:t>Often vandalize websites or attack systems and networks</a:t>
            </a:r>
          </a:p>
          <a:p>
            <a:pPr lvl="1"/>
            <a:r>
              <a:rPr lang="en-US" dirty="0" smtClean="0"/>
              <a:t>Sometimes assumed to not know/understand the consequences</a:t>
            </a:r>
          </a:p>
          <a:p>
            <a:pPr lvl="1"/>
            <a:endParaRPr lang="en-US" dirty="0"/>
          </a:p>
          <a:p>
            <a:r>
              <a:rPr lang="en-US" dirty="0" smtClean="0"/>
              <a:t>End goal is street cred, sense of superiority, petty crime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0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Advanced</a:t>
            </a:r>
          </a:p>
          <a:p>
            <a:pPr lvl="1"/>
            <a:r>
              <a:rPr lang="en-US" dirty="0" smtClean="0"/>
              <a:t>Use a wide variety of tactics (including custom </a:t>
            </a:r>
            <a:br>
              <a:rPr lang="en-US" dirty="0" smtClean="0"/>
            </a:br>
            <a:r>
              <a:rPr lang="en-US" dirty="0" smtClean="0"/>
              <a:t>malware) specifically chosen for the target</a:t>
            </a:r>
          </a:p>
          <a:p>
            <a:r>
              <a:rPr lang="en-US" u="sng" dirty="0" smtClean="0"/>
              <a:t>Persistent</a:t>
            </a:r>
          </a:p>
          <a:p>
            <a:pPr lvl="1"/>
            <a:r>
              <a:rPr lang="en-US" dirty="0" smtClean="0"/>
              <a:t>Attacks may happen over an extended period against a chosen target, maximizing the chance of success</a:t>
            </a:r>
          </a:p>
          <a:p>
            <a:r>
              <a:rPr lang="en-US" u="sng" dirty="0" smtClean="0"/>
              <a:t>Threat</a:t>
            </a:r>
          </a:p>
          <a:p>
            <a:pPr lvl="1"/>
            <a:r>
              <a:rPr lang="en-US" dirty="0" smtClean="0"/>
              <a:t>Focus on a specific target by experienced, well-funded attackers</a:t>
            </a:r>
          </a:p>
          <a:p>
            <a:pPr lvl="1"/>
            <a:r>
              <a:rPr lang="en-US" dirty="0" smtClean="0"/>
              <a:t>Often actively involved, instead of simply using automated tools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6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47775</TotalTime>
  <Words>684</Words>
  <Application>Microsoft Office PowerPoint</Application>
  <PresentationFormat>Widescreen</PresentationFormat>
  <Paragraphs>141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MS PGothic</vt:lpstr>
      <vt:lpstr>MS PGothic</vt:lpstr>
      <vt:lpstr>Arial</vt:lpstr>
      <vt:lpstr>DejaVu LGC Sans</vt:lpstr>
      <vt:lpstr>Garamond</vt:lpstr>
      <vt:lpstr>Times New Roman</vt:lpstr>
      <vt:lpstr>Wingdings</vt:lpstr>
      <vt:lpstr>Blank Presentation</vt:lpstr>
      <vt:lpstr>CMSC 426 Principles of Computer Security</vt:lpstr>
      <vt:lpstr>Last Class We Covered</vt:lpstr>
      <vt:lpstr>Any Questions from Last Time?</vt:lpstr>
      <vt:lpstr>Today’s Topics</vt:lpstr>
      <vt:lpstr>Why Hack Systems?</vt:lpstr>
      <vt:lpstr>Malware</vt:lpstr>
      <vt:lpstr>Threat Actors</vt:lpstr>
      <vt:lpstr>“Script Kiddies”</vt:lpstr>
      <vt:lpstr>APT Groups</vt:lpstr>
      <vt:lpstr>More on APT Groups</vt:lpstr>
      <vt:lpstr>Cybercriminals</vt:lpstr>
      <vt:lpstr>Attempting Attribution</vt:lpstr>
      <vt:lpstr>TTP (Tactics, Techniques, and Procedures)</vt:lpstr>
      <vt:lpstr>IOC (Indicators of Compromise)</vt:lpstr>
      <vt:lpstr>Difficulties of Attribution</vt:lpstr>
      <vt:lpstr>Threat Actor Examples</vt:lpstr>
      <vt:lpstr>APT 1 (“Comment Crew”)</vt:lpstr>
      <vt:lpstr>APT 28 (“Fancy Bear”)</vt:lpstr>
      <vt:lpstr>Daily Security Tidbit</vt:lpstr>
      <vt:lpstr>Announcements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User</cp:lastModifiedBy>
  <cp:revision>771</cp:revision>
  <cp:lastPrinted>2009-04-22T19:24:48Z</cp:lastPrinted>
  <dcterms:created xsi:type="dcterms:W3CDTF">2013-08-18T19:22:46Z</dcterms:created>
  <dcterms:modified xsi:type="dcterms:W3CDTF">2018-09-20T16:49:59Z</dcterms:modified>
</cp:coreProperties>
</file>